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activeX/activeX1.xml" ContentType="application/vnd.ms-office.activeX+xml"/>
  <Override PartName="/ppt/activeX/activeX1.bin" ContentType="application/vnd.ms-office.activeX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5512D112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9674-BE16-4818-80F1-BBAFFEAECE59}" type="datetimeFigureOut">
              <a:rPr lang="nl-NL" smtClean="0"/>
              <a:t>3-4-2013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A445-1453-4942-AA25-0BE27DB0B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8957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9674-BE16-4818-80F1-BBAFFEAECE59}" type="datetimeFigureOut">
              <a:rPr lang="nl-NL" smtClean="0"/>
              <a:t>3-4-2013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A445-1453-4942-AA25-0BE27DB0B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3136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9674-BE16-4818-80F1-BBAFFEAECE59}" type="datetimeFigureOut">
              <a:rPr lang="nl-NL" smtClean="0"/>
              <a:t>3-4-2013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A445-1453-4942-AA25-0BE27DB0B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2486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el, inhoud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CE292-F1A2-473A-93E0-A5DD741B3DE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4909320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9674-BE16-4818-80F1-BBAFFEAECE59}" type="datetimeFigureOut">
              <a:rPr lang="nl-NL" smtClean="0"/>
              <a:t>3-4-2013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A445-1453-4942-AA25-0BE27DB0B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842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9674-BE16-4818-80F1-BBAFFEAECE59}" type="datetimeFigureOut">
              <a:rPr lang="nl-NL" smtClean="0"/>
              <a:t>3-4-2013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A445-1453-4942-AA25-0BE27DB0B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2888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9674-BE16-4818-80F1-BBAFFEAECE59}" type="datetimeFigureOut">
              <a:rPr lang="nl-NL" smtClean="0"/>
              <a:t>3-4-2013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A445-1453-4942-AA25-0BE27DB0B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420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9674-BE16-4818-80F1-BBAFFEAECE59}" type="datetimeFigureOut">
              <a:rPr lang="nl-NL" smtClean="0"/>
              <a:t>3-4-2013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A445-1453-4942-AA25-0BE27DB0B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4534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9674-BE16-4818-80F1-BBAFFEAECE59}" type="datetimeFigureOut">
              <a:rPr lang="nl-NL" smtClean="0"/>
              <a:t>3-4-2013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A445-1453-4942-AA25-0BE27DB0B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6814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9674-BE16-4818-80F1-BBAFFEAECE59}" type="datetimeFigureOut">
              <a:rPr lang="nl-NL" smtClean="0"/>
              <a:t>3-4-2013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A445-1453-4942-AA25-0BE27DB0B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4915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9674-BE16-4818-80F1-BBAFFEAECE59}" type="datetimeFigureOut">
              <a:rPr lang="nl-NL" smtClean="0"/>
              <a:t>3-4-2013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A445-1453-4942-AA25-0BE27DB0B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1571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39674-BE16-4818-80F1-BBAFFEAECE59}" type="datetimeFigureOut">
              <a:rPr lang="nl-NL" smtClean="0"/>
              <a:t>3-4-2013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A445-1453-4942-AA25-0BE27DB0B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9503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39674-BE16-4818-80F1-BBAFFEAECE59}" type="datetimeFigureOut">
              <a:rPr lang="nl-NL" smtClean="0"/>
              <a:t>3-4-2013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8A445-1453-4942-AA25-0BE27DB0BC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3305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jpeg"/><Relationship Id="rId5" Type="http://schemas.openxmlformats.org/officeDocument/2006/relationships/image" Target="../media/image20.pn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upload.wikimedia.org/wikipedia/commons/e/ef/Campanula_carpatica_Weisse_Clips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Calendula officinalis</a:t>
            </a:r>
          </a:p>
        </p:txBody>
      </p:sp>
      <p:pic>
        <p:nvPicPr>
          <p:cNvPr id="39939" name="Picture 3" descr="CalendulaOfficinalis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700213"/>
            <a:ext cx="4381500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7012" name="Text Box 4"/>
          <p:cNvSpPr txBox="1">
            <a:spLocks noChangeArrowheads="1"/>
          </p:cNvSpPr>
          <p:nvPr/>
        </p:nvSpPr>
        <p:spPr bwMode="auto">
          <a:xfrm>
            <a:off x="684213" y="59499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smtClean="0">
                <a:solidFill>
                  <a:srgbClr val="3333CC"/>
                </a:solidFill>
              </a:rPr>
              <a:t>goudsbloem</a:t>
            </a:r>
            <a:endParaRPr lang="nl-NL" smtClean="0">
              <a:solidFill>
                <a:srgbClr val="000000"/>
              </a:solidFill>
            </a:endParaRPr>
          </a:p>
        </p:txBody>
      </p:sp>
      <p:sp>
        <p:nvSpPr>
          <p:cNvPr id="427013" name="Text Box 5"/>
          <p:cNvSpPr txBox="1">
            <a:spLocks noChangeArrowheads="1"/>
          </p:cNvSpPr>
          <p:nvPr/>
        </p:nvSpPr>
        <p:spPr bwMode="auto">
          <a:xfrm>
            <a:off x="2843213" y="594995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smtClean="0">
                <a:solidFill>
                  <a:srgbClr val="FF6600"/>
                </a:solidFill>
              </a:rPr>
              <a:t>geneeskrachtig</a:t>
            </a:r>
          </a:p>
        </p:txBody>
      </p:sp>
      <p:sp>
        <p:nvSpPr>
          <p:cNvPr id="427014" name="Text Box 6"/>
          <p:cNvSpPr txBox="1">
            <a:spLocks noChangeArrowheads="1"/>
          </p:cNvSpPr>
          <p:nvPr/>
        </p:nvSpPr>
        <p:spPr bwMode="auto">
          <a:xfrm>
            <a:off x="533400" y="1127125"/>
            <a:ext cx="381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sz="2000" b="1" smtClean="0">
                <a:solidFill>
                  <a:srgbClr val="FF0000"/>
                </a:solidFill>
              </a:rPr>
              <a:t>ASTERACEAE</a:t>
            </a:r>
            <a:endParaRPr lang="nl-NL" sz="2000" b="1" smtClean="0">
              <a:solidFill>
                <a:srgbClr val="99CC00"/>
              </a:solidFill>
            </a:endParaRPr>
          </a:p>
        </p:txBody>
      </p:sp>
      <p:pic>
        <p:nvPicPr>
          <p:cNvPr id="39943" name="Picture 1032" descr="Calendula officinalis hele plan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700213"/>
            <a:ext cx="2968625" cy="3960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613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7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7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7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7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7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7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0" grpId="0" autoUpdateAnimBg="0"/>
      <p:bldP spid="427012" grpId="0" autoUpdateAnimBg="0"/>
      <p:bldP spid="427013" grpId="0" autoUpdateAnimBg="0"/>
      <p:bldP spid="427014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Cestrum cultivars</a:t>
            </a:r>
          </a:p>
        </p:txBody>
      </p:sp>
      <p:pic>
        <p:nvPicPr>
          <p:cNvPr id="50179" name="Picture 7" descr="cestrum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341438"/>
            <a:ext cx="2381250" cy="17907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0180" name="Object 1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932363" y="1700213"/>
          <a:ext cx="3784600" cy="461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Photo Editor-foto" r:id="rId4" imgW="2381582" imgH="2905531" progId="MSPhotoEd.3">
                  <p:embed/>
                </p:oleObj>
              </mc:Choice>
              <mc:Fallback>
                <p:oleObj name="Photo Editor-foto" r:id="rId4" imgW="2381582" imgH="290553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1700213"/>
                        <a:ext cx="3784600" cy="461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3349" name="Text Box 5"/>
          <p:cNvSpPr txBox="1">
            <a:spLocks noChangeArrowheads="1"/>
          </p:cNvSpPr>
          <p:nvPr/>
        </p:nvSpPr>
        <p:spPr bwMode="auto">
          <a:xfrm>
            <a:off x="533400" y="1127125"/>
            <a:ext cx="381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</a:rPr>
              <a:t>SOLANACEA</a:t>
            </a:r>
            <a:endParaRPr lang="nl-NL" sz="2000" b="1">
              <a:solidFill>
                <a:srgbClr val="99CC00"/>
              </a:solidFill>
            </a:endParaRPr>
          </a:p>
        </p:txBody>
      </p:sp>
      <p:sp>
        <p:nvSpPr>
          <p:cNvPr id="50182" name="AutoShape 10" descr="im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0183" name="AutoShape 12" descr="im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sp>
        <p:nvSpPr>
          <p:cNvPr id="50184" name="AutoShape 14" descr="im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/>
          </a:p>
        </p:txBody>
      </p:sp>
      <p:pic>
        <p:nvPicPr>
          <p:cNvPr id="50185" name="Picture 18" descr="bbh_htm_util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3429000"/>
            <a:ext cx="2951163" cy="2951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103208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3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3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3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3346" grpId="0" autoUpdateAnimBg="0"/>
      <p:bldP spid="95334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6035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Chamelaucium uncinatum</a:t>
            </a:r>
          </a:p>
        </p:txBody>
      </p:sp>
      <p:sp>
        <p:nvSpPr>
          <p:cNvPr id="845828" name="Text Box 4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>
                <a:solidFill>
                  <a:srgbClr val="FF6600"/>
                </a:solidFill>
              </a:rPr>
              <a:t>haakvormig</a:t>
            </a:r>
          </a:p>
        </p:txBody>
      </p:sp>
      <p:sp>
        <p:nvSpPr>
          <p:cNvPr id="845829" name="Text Box 5"/>
          <p:cNvSpPr txBox="1">
            <a:spLocks noChangeArrowheads="1"/>
          </p:cNvSpPr>
          <p:nvPr/>
        </p:nvSpPr>
        <p:spPr bwMode="auto">
          <a:xfrm>
            <a:off x="611188" y="59499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>
                <a:solidFill>
                  <a:schemeClr val="accent2"/>
                </a:solidFill>
              </a:rPr>
              <a:t>waxflower</a:t>
            </a:r>
            <a:endParaRPr lang="nl-NL"/>
          </a:p>
        </p:txBody>
      </p:sp>
      <p:sp>
        <p:nvSpPr>
          <p:cNvPr id="845832" name="Text Box 8"/>
          <p:cNvSpPr txBox="1">
            <a:spLocks noChangeArrowheads="1"/>
          </p:cNvSpPr>
          <p:nvPr/>
        </p:nvSpPr>
        <p:spPr bwMode="auto">
          <a:xfrm>
            <a:off x="611188" y="1628775"/>
            <a:ext cx="381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</a:rPr>
              <a:t>MYRTACEAE</a:t>
            </a:r>
            <a:endParaRPr lang="nl-NL" sz="2000" b="1">
              <a:solidFill>
                <a:srgbClr val="99CC00"/>
              </a:solidFill>
            </a:endParaRPr>
          </a:p>
        </p:txBody>
      </p:sp>
      <p:pic>
        <p:nvPicPr>
          <p:cNvPr id="51206" name="Picture 14" descr="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24075" y="1628775"/>
            <a:ext cx="6288088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35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5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5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5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5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5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5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45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45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5826" grpId="0" autoUpdateAnimBg="0"/>
      <p:bldP spid="845828" grpId="0" autoUpdateAnimBg="0"/>
      <p:bldP spid="845829" grpId="0" autoUpdateAnimBg="0"/>
      <p:bldP spid="84583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Chelone obliqua</a:t>
            </a:r>
          </a:p>
        </p:txBody>
      </p:sp>
      <p:sp>
        <p:nvSpPr>
          <p:cNvPr id="806916" name="Text Box 4"/>
          <p:cNvSpPr txBox="1">
            <a:spLocks noChangeArrowheads="1"/>
          </p:cNvSpPr>
          <p:nvPr/>
        </p:nvSpPr>
        <p:spPr bwMode="auto">
          <a:xfrm>
            <a:off x="179388" y="59499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>
                <a:solidFill>
                  <a:schemeClr val="accent2"/>
                </a:solidFill>
              </a:rPr>
              <a:t>              schildpadbloem</a:t>
            </a:r>
            <a:endParaRPr lang="nl-NL"/>
          </a:p>
        </p:txBody>
      </p:sp>
      <p:sp>
        <p:nvSpPr>
          <p:cNvPr id="806917" name="Text Box 5"/>
          <p:cNvSpPr txBox="1">
            <a:spLocks noChangeArrowheads="1"/>
          </p:cNvSpPr>
          <p:nvPr/>
        </p:nvSpPr>
        <p:spPr bwMode="auto">
          <a:xfrm>
            <a:off x="2195513" y="594995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>
                <a:solidFill>
                  <a:srgbClr val="FF6600"/>
                </a:solidFill>
              </a:rPr>
              <a:t>scheef</a:t>
            </a:r>
          </a:p>
        </p:txBody>
      </p:sp>
      <p:sp>
        <p:nvSpPr>
          <p:cNvPr id="806918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</a:rPr>
              <a:t>SCROPHULARIACEAE</a:t>
            </a:r>
            <a:endParaRPr lang="nl-NL" sz="2000" b="1">
              <a:solidFill>
                <a:srgbClr val="99CC00"/>
              </a:solidFill>
            </a:endParaRPr>
          </a:p>
        </p:txBody>
      </p:sp>
      <p:pic>
        <p:nvPicPr>
          <p:cNvPr id="52230" name="Picture 3" descr="Chelone%20obliqu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981075"/>
            <a:ext cx="6645275" cy="4851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947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6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6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6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6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6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06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6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6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6914" grpId="0" autoUpdateAnimBg="0"/>
      <p:bldP spid="806916" grpId="0" autoUpdateAnimBg="0"/>
      <p:bldP spid="806917" grpId="0" autoUpdateAnimBg="0"/>
      <p:bldP spid="806918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09650" y="188913"/>
            <a:ext cx="813435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Chrysanthemum (Indicum Groep)</a:t>
            </a:r>
          </a:p>
        </p:txBody>
      </p:sp>
      <p:sp>
        <p:nvSpPr>
          <p:cNvPr id="456708" name="Text Box 4"/>
          <p:cNvSpPr txBox="1">
            <a:spLocks noChangeArrowheads="1"/>
          </p:cNvSpPr>
          <p:nvPr/>
        </p:nvSpPr>
        <p:spPr bwMode="auto">
          <a:xfrm>
            <a:off x="1187450" y="5805488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>
                <a:solidFill>
                  <a:schemeClr val="accent2"/>
                </a:solidFill>
              </a:rPr>
              <a:t>chrysant</a:t>
            </a:r>
            <a:endParaRPr lang="nl-NL"/>
          </a:p>
        </p:txBody>
      </p:sp>
      <p:sp>
        <p:nvSpPr>
          <p:cNvPr id="456709" name="Text Box 5"/>
          <p:cNvSpPr txBox="1">
            <a:spLocks noChangeArrowheads="1"/>
          </p:cNvSpPr>
          <p:nvPr/>
        </p:nvSpPr>
        <p:spPr bwMode="auto">
          <a:xfrm>
            <a:off x="533400" y="1127125"/>
            <a:ext cx="381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</a:rPr>
              <a:t>ASTERACEAE</a:t>
            </a:r>
            <a:endParaRPr lang="nl-NL" sz="2000" b="1">
              <a:solidFill>
                <a:srgbClr val="99CC00"/>
              </a:solidFill>
            </a:endParaRPr>
          </a:p>
        </p:txBody>
      </p:sp>
      <p:pic>
        <p:nvPicPr>
          <p:cNvPr id="53253" name="Picture 7" descr="project_alinea_8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916113"/>
            <a:ext cx="2763838" cy="338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3" descr="Chrysanthemum%20m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916113"/>
            <a:ext cx="4752975" cy="3386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50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6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6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6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6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6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6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06" grpId="0" autoUpdateAnimBg="0"/>
      <p:bldP spid="456708" grpId="0" autoUpdateAnimBg="0"/>
      <p:bldP spid="456709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z="4000" smtClean="0">
                <a:solidFill>
                  <a:schemeClr val="accent2"/>
                </a:solidFill>
              </a:rPr>
              <a:t>Consolida (syn. Delphinium ajacis)</a:t>
            </a:r>
          </a:p>
        </p:txBody>
      </p:sp>
      <p:pic>
        <p:nvPicPr>
          <p:cNvPr id="54275" name="Picture 11" descr="delphini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1412875"/>
            <a:ext cx="3606800" cy="4465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36580" name="Text Box 4"/>
          <p:cNvSpPr txBox="1">
            <a:spLocks noChangeArrowheads="1"/>
          </p:cNvSpPr>
          <p:nvPr/>
        </p:nvSpPr>
        <p:spPr bwMode="auto">
          <a:xfrm>
            <a:off x="900113" y="59499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>
                <a:solidFill>
                  <a:schemeClr val="accent2"/>
                </a:solidFill>
              </a:rPr>
              <a:t>Eenjarige ridderspoor</a:t>
            </a:r>
            <a:endParaRPr lang="nl-NL"/>
          </a:p>
        </p:txBody>
      </p:sp>
      <p:sp>
        <p:nvSpPr>
          <p:cNvPr id="536582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</a:rPr>
              <a:t>CONVALLARIACEAE</a:t>
            </a:r>
            <a:endParaRPr lang="nl-NL" sz="2000" b="1">
              <a:solidFill>
                <a:srgbClr val="99CC00"/>
              </a:solidFill>
            </a:endParaRPr>
          </a:p>
        </p:txBody>
      </p:sp>
      <p:pic>
        <p:nvPicPr>
          <p:cNvPr id="54278" name="Picture 15" descr="52655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412875"/>
            <a:ext cx="3319463" cy="4464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44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6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6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6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6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6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6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78" grpId="0" autoUpdateAnimBg="0"/>
      <p:bldP spid="536580" grpId="0" autoUpdateAnimBg="0"/>
      <p:bldP spid="53658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Convallaria majalis</a:t>
            </a:r>
          </a:p>
        </p:txBody>
      </p:sp>
      <p:pic>
        <p:nvPicPr>
          <p:cNvPr id="55299" name="Picture 3" descr="Convallaria%20majalis-04-lelietje-van-dalen8-I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204913"/>
            <a:ext cx="5183187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28" name="Text Box 4"/>
          <p:cNvSpPr txBox="1">
            <a:spLocks noChangeArrowheads="1"/>
          </p:cNvSpPr>
          <p:nvPr/>
        </p:nvSpPr>
        <p:spPr bwMode="auto">
          <a:xfrm>
            <a:off x="250825" y="59499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>
                <a:solidFill>
                  <a:schemeClr val="accent2"/>
                </a:solidFill>
              </a:rPr>
              <a:t>lelietje der dalen</a:t>
            </a:r>
            <a:endParaRPr lang="nl-NL"/>
          </a:p>
        </p:txBody>
      </p:sp>
      <p:sp>
        <p:nvSpPr>
          <p:cNvPr id="1025029" name="Text Box 5"/>
          <p:cNvSpPr txBox="1">
            <a:spLocks noChangeArrowheads="1"/>
          </p:cNvSpPr>
          <p:nvPr/>
        </p:nvSpPr>
        <p:spPr bwMode="auto">
          <a:xfrm>
            <a:off x="1763713" y="594995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>
                <a:solidFill>
                  <a:srgbClr val="FF6600"/>
                </a:solidFill>
              </a:rPr>
              <a:t>in mei bloeiend</a:t>
            </a:r>
          </a:p>
        </p:txBody>
      </p:sp>
      <p:sp>
        <p:nvSpPr>
          <p:cNvPr id="1025030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</a:rPr>
              <a:t>CONVALLARIACEAE</a:t>
            </a:r>
            <a:endParaRPr lang="nl-NL" sz="2000" b="1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92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5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5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026" grpId="0" autoUpdateAnimBg="0"/>
      <p:bldP spid="1025028" grpId="0" autoUpdateAnimBg="0"/>
      <p:bldP spid="1025029" grpId="0" autoUpdateAnimBg="0"/>
      <p:bldP spid="102503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7772400" cy="1143000"/>
          </a:xfrm>
        </p:spPr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Crocus cultivars</a:t>
            </a:r>
          </a:p>
        </p:txBody>
      </p:sp>
      <p:pic>
        <p:nvPicPr>
          <p:cNvPr id="628739" name="Picture 3" descr="Crocus-15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268413"/>
            <a:ext cx="5832475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8740" name="Text Box 4"/>
          <p:cNvSpPr txBox="1">
            <a:spLocks noChangeArrowheads="1"/>
          </p:cNvSpPr>
          <p:nvPr/>
        </p:nvSpPr>
        <p:spPr bwMode="auto">
          <a:xfrm>
            <a:off x="1116013" y="6092825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>
                <a:solidFill>
                  <a:schemeClr val="accent2"/>
                </a:solidFill>
              </a:rPr>
              <a:t>crocus</a:t>
            </a:r>
            <a:endParaRPr lang="nl-NL"/>
          </a:p>
        </p:txBody>
      </p:sp>
      <p:sp>
        <p:nvSpPr>
          <p:cNvPr id="628741" name="Text Box 5"/>
          <p:cNvSpPr txBox="1">
            <a:spLocks noChangeArrowheads="1"/>
          </p:cNvSpPr>
          <p:nvPr/>
        </p:nvSpPr>
        <p:spPr bwMode="auto">
          <a:xfrm>
            <a:off x="533400" y="990600"/>
            <a:ext cx="381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</a:rPr>
              <a:t>IRIDACEAE</a:t>
            </a:r>
            <a:endParaRPr lang="nl-NL" sz="2000" b="1">
              <a:solidFill>
                <a:srgbClr val="99CC00"/>
              </a:solidFill>
            </a:endParaRPr>
          </a:p>
        </p:txBody>
      </p:sp>
      <p:sp>
        <p:nvSpPr>
          <p:cNvPr id="628742" name="Text Box 6"/>
          <p:cNvSpPr txBox="1">
            <a:spLocks noChangeArrowheads="1"/>
          </p:cNvSpPr>
          <p:nvPr/>
        </p:nvSpPr>
        <p:spPr bwMode="auto">
          <a:xfrm>
            <a:off x="1692275" y="6092825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>
                <a:solidFill>
                  <a:srgbClr val="FF6600"/>
                </a:solidFill>
              </a:rPr>
              <a:t>cultuurvariëteit</a:t>
            </a:r>
          </a:p>
        </p:txBody>
      </p:sp>
    </p:spTree>
    <p:extLst>
      <p:ext uri="{BB962C8B-B14F-4D97-AF65-F5344CB8AC3E}">
        <p14:creationId xmlns:p14="http://schemas.microsoft.com/office/powerpoint/2010/main" val="38863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8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8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87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8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8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8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8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8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738" grpId="0" autoUpdateAnimBg="0"/>
      <p:bldP spid="628740" grpId="0" autoUpdateAnimBg="0"/>
      <p:bldP spid="628741" grpId="0" autoUpdateAnimBg="0"/>
      <p:bldP spid="62874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Cymbidium cultivars</a:t>
            </a:r>
          </a:p>
        </p:txBody>
      </p:sp>
      <p:pic>
        <p:nvPicPr>
          <p:cNvPr id="61443" name="Picture 3" descr="cymStrathdonCooksbridgeNo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341438"/>
            <a:ext cx="3192463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7444" name="Text Box 4"/>
          <p:cNvSpPr txBox="1">
            <a:spLocks noChangeArrowheads="1"/>
          </p:cNvSpPr>
          <p:nvPr/>
        </p:nvSpPr>
        <p:spPr bwMode="auto">
          <a:xfrm>
            <a:off x="971550" y="6092825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>
                <a:solidFill>
                  <a:schemeClr val="accent2"/>
                </a:solidFill>
              </a:rPr>
              <a:t>cymbidium</a:t>
            </a:r>
            <a:endParaRPr lang="nl-NL"/>
          </a:p>
        </p:txBody>
      </p:sp>
      <p:sp>
        <p:nvSpPr>
          <p:cNvPr id="957445" name="Text Box 5"/>
          <p:cNvSpPr txBox="1">
            <a:spLocks noChangeArrowheads="1"/>
          </p:cNvSpPr>
          <p:nvPr/>
        </p:nvSpPr>
        <p:spPr bwMode="auto">
          <a:xfrm>
            <a:off x="533400" y="990600"/>
            <a:ext cx="38100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</a:rPr>
              <a:t>ORCHIDACEAE</a:t>
            </a:r>
            <a:endParaRPr lang="nl-NL" sz="2000" b="1">
              <a:solidFill>
                <a:srgbClr val="99CC00"/>
              </a:solidFill>
            </a:endParaRPr>
          </a:p>
        </p:txBody>
      </p:sp>
      <p:sp>
        <p:nvSpPr>
          <p:cNvPr id="957446" name="Text Box 6"/>
          <p:cNvSpPr txBox="1">
            <a:spLocks noChangeArrowheads="1"/>
          </p:cNvSpPr>
          <p:nvPr/>
        </p:nvSpPr>
        <p:spPr bwMode="auto">
          <a:xfrm>
            <a:off x="3851275" y="6092825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>
                <a:solidFill>
                  <a:srgbClr val="FF6600"/>
                </a:solidFill>
              </a:rPr>
              <a:t>cultuurvariëteit</a:t>
            </a:r>
          </a:p>
        </p:txBody>
      </p:sp>
      <p:pic>
        <p:nvPicPr>
          <p:cNvPr id="61447" name="Picture 8" descr="pink-cymbidium-w_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1341438"/>
            <a:ext cx="2830513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33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7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7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7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7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57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57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7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7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7442" grpId="0" autoUpdateAnimBg="0"/>
      <p:bldP spid="957444" grpId="0" autoUpdateAnimBg="0"/>
      <p:bldP spid="957445" grpId="0" autoUpdateAnimBg="0"/>
      <p:bldP spid="957446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Dianthus (Caryophyllus Groep)</a:t>
            </a:r>
          </a:p>
        </p:txBody>
      </p:sp>
      <p:sp>
        <p:nvSpPr>
          <p:cNvPr id="526340" name="Text Box 4"/>
          <p:cNvSpPr txBox="1">
            <a:spLocks noChangeArrowheads="1"/>
          </p:cNvSpPr>
          <p:nvPr/>
        </p:nvSpPr>
        <p:spPr bwMode="auto">
          <a:xfrm>
            <a:off x="1042988" y="6021388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>
                <a:solidFill>
                  <a:schemeClr val="accent2"/>
                </a:solidFill>
              </a:rPr>
              <a:t>Standaardanjer</a:t>
            </a:r>
            <a:endParaRPr lang="nl-NL"/>
          </a:p>
        </p:txBody>
      </p:sp>
      <p:sp>
        <p:nvSpPr>
          <p:cNvPr id="526341" name="Text Box 5"/>
          <p:cNvSpPr txBox="1">
            <a:spLocks noChangeArrowheads="1"/>
          </p:cNvSpPr>
          <p:nvPr/>
        </p:nvSpPr>
        <p:spPr bwMode="auto">
          <a:xfrm>
            <a:off x="4356100" y="6021388"/>
            <a:ext cx="4105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>
                <a:solidFill>
                  <a:srgbClr val="FF6600"/>
                </a:solidFill>
              </a:rPr>
              <a:t>met kruidachtige geur</a:t>
            </a:r>
          </a:p>
        </p:txBody>
      </p:sp>
      <p:sp>
        <p:nvSpPr>
          <p:cNvPr id="526342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</a:rPr>
              <a:t>CARYOPHYLLACEAE</a:t>
            </a:r>
            <a:endParaRPr lang="nl-NL" sz="2000" b="1">
              <a:solidFill>
                <a:srgbClr val="99CC00"/>
              </a:solidFill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6" name="HTMLImage1" r:id="rId2" imgW="2162160" imgH="2162160"/>
        </mc:Choice>
        <mc:Fallback>
          <p:control name="HTMLImage1" r:id="rId2" imgW="2162160" imgH="2162160">
            <p:pic>
              <p:nvPicPr>
                <p:cNvPr id="0" name="HTMLImage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203575" y="2276475"/>
                  <a:ext cx="3024188" cy="32400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1137846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6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6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6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6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6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6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6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6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38" grpId="0" autoUpdateAnimBg="0"/>
      <p:bldP spid="526340" grpId="0" autoUpdateAnimBg="0"/>
      <p:bldP spid="526341" grpId="0" autoUpdateAnimBg="0"/>
      <p:bldP spid="526342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Euphorbia fulgens</a:t>
            </a:r>
          </a:p>
        </p:txBody>
      </p:sp>
      <p:pic>
        <p:nvPicPr>
          <p:cNvPr id="78851" name="Picture 10" descr="2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2492375"/>
            <a:ext cx="2927350" cy="3098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3589" name="Text Box 5"/>
          <p:cNvSpPr txBox="1">
            <a:spLocks noChangeArrowheads="1"/>
          </p:cNvSpPr>
          <p:nvPr/>
        </p:nvSpPr>
        <p:spPr bwMode="auto">
          <a:xfrm>
            <a:off x="533400" y="1127125"/>
            <a:ext cx="3810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</a:rPr>
              <a:t>Euphorbi</a:t>
            </a:r>
            <a:br>
              <a:rPr lang="nl-NL" sz="2000" b="1">
                <a:solidFill>
                  <a:srgbClr val="FF0000"/>
                </a:solidFill>
              </a:rPr>
            </a:br>
            <a:r>
              <a:rPr lang="nl-NL" sz="2000" b="1">
                <a:solidFill>
                  <a:srgbClr val="FF0000"/>
                </a:solidFill>
              </a:rPr>
              <a:t>acea</a:t>
            </a:r>
            <a:endParaRPr lang="nl-NL" sz="2000" b="1">
              <a:solidFill>
                <a:srgbClr val="99CC00"/>
              </a:solidFill>
            </a:endParaRPr>
          </a:p>
        </p:txBody>
      </p:sp>
      <p:pic>
        <p:nvPicPr>
          <p:cNvPr id="78853" name="Picture 13" descr="euphorbiafulgensquicksilv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2205038"/>
            <a:ext cx="3576638" cy="3576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967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3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3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3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3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3586" grpId="0" autoUpdateAnimBg="0"/>
      <p:bldP spid="963589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Campanula carpatica</a:t>
            </a:r>
          </a:p>
        </p:txBody>
      </p:sp>
      <p:sp>
        <p:nvSpPr>
          <p:cNvPr id="509956" name="Text Box 4"/>
          <p:cNvSpPr txBox="1">
            <a:spLocks noChangeArrowheads="1"/>
          </p:cNvSpPr>
          <p:nvPr/>
        </p:nvSpPr>
        <p:spPr bwMode="auto">
          <a:xfrm>
            <a:off x="755650" y="6021388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smtClean="0">
                <a:solidFill>
                  <a:srgbClr val="3333CC"/>
                </a:solidFill>
              </a:rPr>
              <a:t>Karpatenklokje</a:t>
            </a:r>
            <a:endParaRPr lang="nl-NL" smtClean="0">
              <a:solidFill>
                <a:srgbClr val="000000"/>
              </a:solidFill>
            </a:endParaRPr>
          </a:p>
        </p:txBody>
      </p:sp>
      <p:sp>
        <p:nvSpPr>
          <p:cNvPr id="509957" name="Text Box 5"/>
          <p:cNvSpPr txBox="1">
            <a:spLocks noChangeArrowheads="1"/>
          </p:cNvSpPr>
          <p:nvPr/>
        </p:nvSpPr>
        <p:spPr bwMode="auto">
          <a:xfrm>
            <a:off x="3276600" y="6021388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smtClean="0">
                <a:solidFill>
                  <a:srgbClr val="FF6600"/>
                </a:solidFill>
              </a:rPr>
              <a:t>Inheems in de karpaten</a:t>
            </a:r>
          </a:p>
        </p:txBody>
      </p:sp>
      <p:sp>
        <p:nvSpPr>
          <p:cNvPr id="509958" name="Text Box 6"/>
          <p:cNvSpPr txBox="1">
            <a:spLocks noChangeArrowheads="1"/>
          </p:cNvSpPr>
          <p:nvPr/>
        </p:nvSpPr>
        <p:spPr bwMode="auto">
          <a:xfrm>
            <a:off x="533400" y="1127125"/>
            <a:ext cx="381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sz="2000" b="1" smtClean="0">
                <a:solidFill>
                  <a:srgbClr val="FF0000"/>
                </a:solidFill>
              </a:rPr>
              <a:t>CAMPANULACEAE</a:t>
            </a:r>
            <a:endParaRPr lang="nl-NL" sz="2000" b="1" smtClean="0">
              <a:solidFill>
                <a:srgbClr val="99CC00"/>
              </a:solidFill>
            </a:endParaRPr>
          </a:p>
        </p:txBody>
      </p:sp>
      <p:pic>
        <p:nvPicPr>
          <p:cNvPr id="40966" name="Picture 3" descr="800px-Campanula_carpatica_Weisse_Clips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00338" y="1484313"/>
            <a:ext cx="5486400" cy="4114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538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9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9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9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9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9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9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9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9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54" grpId="0" autoUpdateAnimBg="0"/>
      <p:bldP spid="509956" grpId="0" autoUpdateAnimBg="0"/>
      <p:bldP spid="509957" grpId="0" autoUpdateAnimBg="0"/>
      <p:bldP spid="50995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Helleborus foetidus</a:t>
            </a:r>
          </a:p>
        </p:txBody>
      </p:sp>
      <p:pic>
        <p:nvPicPr>
          <p:cNvPr id="777219" name="Picture 3" descr="Helleborus%20foetidus%2066BL00205%20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133600"/>
            <a:ext cx="3962400" cy="273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7220" name="Picture 4" descr="Helleborus_foetidus_Red_Silver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43000"/>
            <a:ext cx="3886200" cy="443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7221" name="Text Box 5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>
                <a:solidFill>
                  <a:schemeClr val="accent2"/>
                </a:solidFill>
              </a:rPr>
              <a:t>kerstroos</a:t>
            </a:r>
            <a:endParaRPr lang="nl-NL"/>
          </a:p>
        </p:txBody>
      </p:sp>
      <p:sp>
        <p:nvSpPr>
          <p:cNvPr id="777222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</a:rPr>
              <a:t>RANUNCULACEAE</a:t>
            </a:r>
            <a:endParaRPr lang="nl-NL" sz="2000" b="1">
              <a:solidFill>
                <a:srgbClr val="99CC00"/>
              </a:solidFill>
            </a:endParaRPr>
          </a:p>
        </p:txBody>
      </p:sp>
      <p:sp>
        <p:nvSpPr>
          <p:cNvPr id="777223" name="Text Box 7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>
                <a:solidFill>
                  <a:srgbClr val="FF6600"/>
                </a:solidFill>
              </a:rPr>
              <a:t>stinkend</a:t>
            </a:r>
          </a:p>
        </p:txBody>
      </p:sp>
    </p:spTree>
    <p:extLst>
      <p:ext uri="{BB962C8B-B14F-4D97-AF65-F5344CB8AC3E}">
        <p14:creationId xmlns:p14="http://schemas.microsoft.com/office/powerpoint/2010/main" val="43585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77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77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77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7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77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77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77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77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7218" grpId="0" autoUpdateAnimBg="0"/>
      <p:bldP spid="777221" grpId="0" autoUpdateAnimBg="0"/>
      <p:bldP spid="777222" grpId="0" autoUpdateAnimBg="0"/>
      <p:bldP spid="777223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88913"/>
            <a:ext cx="7772400" cy="1143000"/>
          </a:xfrm>
        </p:spPr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Helleborus niger</a:t>
            </a:r>
          </a:p>
        </p:txBody>
      </p:sp>
      <p:pic>
        <p:nvPicPr>
          <p:cNvPr id="946185" name="Picture 9" descr="nig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628775"/>
            <a:ext cx="3448050" cy="3900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6181" name="Text Box 5"/>
          <p:cNvSpPr txBox="1">
            <a:spLocks noChangeArrowheads="1"/>
          </p:cNvSpPr>
          <p:nvPr/>
        </p:nvSpPr>
        <p:spPr bwMode="auto">
          <a:xfrm>
            <a:off x="1042988" y="6021388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>
                <a:solidFill>
                  <a:schemeClr val="accent2"/>
                </a:solidFill>
              </a:rPr>
              <a:t>kerstroos</a:t>
            </a:r>
            <a:endParaRPr lang="nl-NL"/>
          </a:p>
        </p:txBody>
      </p:sp>
      <p:sp>
        <p:nvSpPr>
          <p:cNvPr id="946182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</a:rPr>
              <a:t>RANUNCULACEAE</a:t>
            </a:r>
            <a:endParaRPr lang="nl-NL" sz="2000" b="1">
              <a:solidFill>
                <a:srgbClr val="99CC00"/>
              </a:solidFill>
            </a:endParaRPr>
          </a:p>
        </p:txBody>
      </p:sp>
      <p:sp>
        <p:nvSpPr>
          <p:cNvPr id="946183" name="Text Box 7"/>
          <p:cNvSpPr txBox="1">
            <a:spLocks noChangeArrowheads="1"/>
          </p:cNvSpPr>
          <p:nvPr/>
        </p:nvSpPr>
        <p:spPr bwMode="auto">
          <a:xfrm>
            <a:off x="1331913" y="6092825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>
                <a:solidFill>
                  <a:srgbClr val="FF6600"/>
                </a:solidFill>
              </a:rPr>
              <a:t>zwart</a:t>
            </a:r>
          </a:p>
        </p:txBody>
      </p:sp>
      <p:pic>
        <p:nvPicPr>
          <p:cNvPr id="946188" name="Picture 12" descr="Helleborus_niger_c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2060575"/>
            <a:ext cx="3954462" cy="3133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39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6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6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6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6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6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6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6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46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6178" grpId="0" autoUpdateAnimBg="0"/>
      <p:bldP spid="946181" grpId="0" autoUpdateAnimBg="0"/>
      <p:bldP spid="946182" grpId="0" autoUpdateAnimBg="0"/>
      <p:bldP spid="94618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8229600" cy="1143000"/>
          </a:xfrm>
        </p:spPr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Hippeastrum gracilis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827088" y="6092825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400">
                <a:solidFill>
                  <a:srgbClr val="333399"/>
                </a:solidFill>
                <a:latin typeface="Times New Roman" pitchFamily="18" charset="0"/>
              </a:rPr>
              <a:t>amaryllis</a:t>
            </a:r>
            <a:endParaRPr lang="nl-NL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051050" y="6092825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slank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533400" y="1127125"/>
            <a:ext cx="3810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AMARYLLIDACEAE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  <p:pic>
        <p:nvPicPr>
          <p:cNvPr id="46088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513" y="1125538"/>
            <a:ext cx="5616575" cy="4860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43952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utoUpdateAnimBg="0"/>
      <p:bldP spid="46084" grpId="0" autoUpdateAnimBg="0"/>
      <p:bldP spid="46085" grpId="0" autoUpdateAnimBg="0"/>
      <p:bldP spid="4608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Hyacinthus orientalis</a:t>
            </a:r>
          </a:p>
        </p:txBody>
      </p:sp>
      <p:pic>
        <p:nvPicPr>
          <p:cNvPr id="623624" name="Picture 1032" descr="Hyacinthus_orientalis_CityofHaarle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773238"/>
            <a:ext cx="2962275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1572" name="Text Box 4"/>
          <p:cNvSpPr txBox="1">
            <a:spLocks noChangeArrowheads="1"/>
          </p:cNvSpPr>
          <p:nvPr/>
        </p:nvSpPr>
        <p:spPr bwMode="auto">
          <a:xfrm>
            <a:off x="1187450" y="59499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>
                <a:solidFill>
                  <a:schemeClr val="accent2"/>
                </a:solidFill>
              </a:rPr>
              <a:t>hyacint</a:t>
            </a:r>
            <a:endParaRPr lang="nl-NL"/>
          </a:p>
        </p:txBody>
      </p:sp>
      <p:sp>
        <p:nvSpPr>
          <p:cNvPr id="621573" name="Text Box 5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>
                <a:solidFill>
                  <a:srgbClr val="FF6600"/>
                </a:solidFill>
              </a:rPr>
              <a:t>oosters</a:t>
            </a:r>
          </a:p>
        </p:txBody>
      </p:sp>
      <p:sp>
        <p:nvSpPr>
          <p:cNvPr id="621574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</a:rPr>
              <a:t>HYACINTHACEAE</a:t>
            </a:r>
            <a:endParaRPr lang="nl-NL" sz="2000" b="1">
              <a:solidFill>
                <a:srgbClr val="99CC00"/>
              </a:solidFill>
            </a:endParaRPr>
          </a:p>
        </p:txBody>
      </p:sp>
      <p:pic>
        <p:nvPicPr>
          <p:cNvPr id="623627" name="Picture 1035" descr="Liliaceae-Hyacinthus%20orientalis-14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844675"/>
            <a:ext cx="4176713" cy="3941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22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1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1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1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1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1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1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1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1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570" grpId="0" autoUpdateAnimBg="0"/>
      <p:bldP spid="621572" grpId="0" autoUpdateAnimBg="0"/>
      <p:bldP spid="621573" grpId="0" autoUpdateAnimBg="0"/>
      <p:bldP spid="621574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Iris (Hollandica Groep)</a:t>
            </a:r>
          </a:p>
        </p:txBody>
      </p:sp>
      <p:sp>
        <p:nvSpPr>
          <p:cNvPr id="631812" name="Text Box 1028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>
                <a:solidFill>
                  <a:schemeClr val="accent2"/>
                </a:solidFill>
              </a:rPr>
              <a:t>iris</a:t>
            </a:r>
            <a:endParaRPr lang="nl-NL"/>
          </a:p>
        </p:txBody>
      </p:sp>
      <p:sp>
        <p:nvSpPr>
          <p:cNvPr id="631813" name="Text Box 1029"/>
          <p:cNvSpPr txBox="1">
            <a:spLocks noChangeArrowheads="1"/>
          </p:cNvSpPr>
          <p:nvPr/>
        </p:nvSpPr>
        <p:spPr bwMode="auto">
          <a:xfrm>
            <a:off x="533400" y="990600"/>
            <a:ext cx="381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</a:rPr>
              <a:t>IRIDACEAE</a:t>
            </a:r>
            <a:endParaRPr lang="nl-NL" sz="2000" b="1">
              <a:solidFill>
                <a:srgbClr val="99CC00"/>
              </a:solidFill>
            </a:endParaRPr>
          </a:p>
        </p:txBody>
      </p:sp>
      <p:pic>
        <p:nvPicPr>
          <p:cNvPr id="631815" name="Picture 1031" descr="dut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916113"/>
            <a:ext cx="3611563" cy="378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1817" name="Picture 1033" descr="img101110712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2492375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62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1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1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1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1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1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1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1810" grpId="0" autoUpdateAnimBg="0"/>
      <p:bldP spid="631812" grpId="0" autoUpdateAnimBg="0"/>
      <p:bldP spid="63181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Muscari armeniacum</a:t>
            </a:r>
          </a:p>
        </p:txBody>
      </p:sp>
      <p:pic>
        <p:nvPicPr>
          <p:cNvPr id="622595" name="Picture 3" descr="Muscari%20armeniacum%20BotKA%20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412875"/>
            <a:ext cx="3878263" cy="435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2596" name="Text Box 4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>
                <a:solidFill>
                  <a:schemeClr val="accent2"/>
                </a:solidFill>
              </a:rPr>
              <a:t>blauw druifje</a:t>
            </a:r>
            <a:endParaRPr lang="nl-NL"/>
          </a:p>
        </p:txBody>
      </p:sp>
      <p:sp>
        <p:nvSpPr>
          <p:cNvPr id="622597" name="Text Box 5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>
                <a:solidFill>
                  <a:srgbClr val="FF6600"/>
                </a:solidFill>
              </a:rPr>
              <a:t>uit Armenië</a:t>
            </a:r>
          </a:p>
        </p:txBody>
      </p:sp>
      <p:sp>
        <p:nvSpPr>
          <p:cNvPr id="622598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</a:rPr>
              <a:t>HYACINTHACEAE</a:t>
            </a:r>
            <a:endParaRPr lang="nl-NL" sz="2000" b="1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05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2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2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22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2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22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2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22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2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2594" grpId="0" autoUpdateAnimBg="0"/>
      <p:bldP spid="622596" grpId="0" autoUpdateAnimBg="0"/>
      <p:bldP spid="622597" grpId="0" autoUpdateAnimBg="0"/>
      <p:bldP spid="62259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0"/>
            <a:ext cx="7772400" cy="1143000"/>
          </a:xfrm>
        </p:spPr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Narcissus carlton</a:t>
            </a:r>
          </a:p>
        </p:txBody>
      </p:sp>
      <p:sp>
        <p:nvSpPr>
          <p:cNvPr id="334852" name="Text Box 4"/>
          <p:cNvSpPr txBox="1">
            <a:spLocks noChangeArrowheads="1"/>
          </p:cNvSpPr>
          <p:nvPr/>
        </p:nvSpPr>
        <p:spPr bwMode="auto">
          <a:xfrm>
            <a:off x="827088" y="6092825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>
                <a:solidFill>
                  <a:schemeClr val="accent2"/>
                </a:solidFill>
              </a:rPr>
              <a:t>narcis</a:t>
            </a:r>
            <a:endParaRPr lang="nl-NL"/>
          </a:p>
        </p:txBody>
      </p:sp>
      <p:sp>
        <p:nvSpPr>
          <p:cNvPr id="334853" name="Text Box 5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nl-NL">
              <a:solidFill>
                <a:srgbClr val="FF6600"/>
              </a:solidFill>
            </a:endParaRPr>
          </a:p>
        </p:txBody>
      </p:sp>
      <p:sp>
        <p:nvSpPr>
          <p:cNvPr id="334854" name="Text Box 6"/>
          <p:cNvSpPr txBox="1">
            <a:spLocks noChangeArrowheads="1"/>
          </p:cNvSpPr>
          <p:nvPr/>
        </p:nvSpPr>
        <p:spPr bwMode="auto">
          <a:xfrm>
            <a:off x="533400" y="1127125"/>
            <a:ext cx="3810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</a:rPr>
              <a:t>AMARYLLIDACEAE</a:t>
            </a:r>
            <a:endParaRPr lang="nl-NL" sz="2000" b="1">
              <a:solidFill>
                <a:srgbClr val="99CC00"/>
              </a:solidFill>
            </a:endParaRPr>
          </a:p>
        </p:txBody>
      </p:sp>
      <p:pic>
        <p:nvPicPr>
          <p:cNvPr id="334856" name="Picture 8" descr="narc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628775"/>
            <a:ext cx="386873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4857" name="Text Box 9"/>
          <p:cNvSpPr txBox="1">
            <a:spLocks noChangeArrowheads="1"/>
          </p:cNvSpPr>
          <p:nvPr/>
        </p:nvSpPr>
        <p:spPr bwMode="auto">
          <a:xfrm>
            <a:off x="457200" y="60960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>
                <a:solidFill>
                  <a:srgbClr val="FF6600"/>
                </a:solidFill>
              </a:rPr>
              <a:t>cultuurvariëteit</a:t>
            </a:r>
          </a:p>
        </p:txBody>
      </p:sp>
      <p:pic>
        <p:nvPicPr>
          <p:cNvPr id="334862" name="Picture 14" descr="narcissi_tete-a-tete05_17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1773238"/>
            <a:ext cx="3384550" cy="3384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38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4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4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0" grpId="0" autoUpdateAnimBg="0"/>
      <p:bldP spid="334852" grpId="0" autoUpdateAnimBg="0"/>
      <p:bldP spid="334854" grpId="0" autoUpdateAnimBg="0"/>
      <p:bldP spid="334857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Narcissus Tête-</a:t>
            </a:r>
            <a:r>
              <a:rPr lang="en-US">
                <a:solidFill>
                  <a:schemeClr val="accent2"/>
                </a:solidFill>
                <a:cs typeface="Times New Roman" pitchFamily="18" charset="0"/>
              </a:rPr>
              <a:t>à</a:t>
            </a:r>
            <a:r>
              <a:rPr lang="nl-NL">
                <a:solidFill>
                  <a:schemeClr val="accent2"/>
                </a:solidFill>
              </a:rPr>
              <a:t>-Tête</a:t>
            </a:r>
          </a:p>
        </p:txBody>
      </p:sp>
      <p:sp>
        <p:nvSpPr>
          <p:cNvPr id="975875" name="Text Box 3"/>
          <p:cNvSpPr txBox="1">
            <a:spLocks noChangeArrowheads="1"/>
          </p:cNvSpPr>
          <p:nvPr/>
        </p:nvSpPr>
        <p:spPr bwMode="auto">
          <a:xfrm>
            <a:off x="1547813" y="6092825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>
                <a:solidFill>
                  <a:schemeClr val="accent2"/>
                </a:solidFill>
              </a:rPr>
              <a:t>narcis</a:t>
            </a:r>
            <a:endParaRPr lang="nl-NL"/>
          </a:p>
        </p:txBody>
      </p:sp>
      <p:sp>
        <p:nvSpPr>
          <p:cNvPr id="975876" name="Text Box 4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endParaRPr lang="nl-NL">
              <a:solidFill>
                <a:srgbClr val="FF6600"/>
              </a:solidFill>
            </a:endParaRPr>
          </a:p>
        </p:txBody>
      </p:sp>
      <p:sp>
        <p:nvSpPr>
          <p:cNvPr id="975877" name="Text Box 5"/>
          <p:cNvSpPr txBox="1">
            <a:spLocks noChangeArrowheads="1"/>
          </p:cNvSpPr>
          <p:nvPr/>
        </p:nvSpPr>
        <p:spPr bwMode="auto">
          <a:xfrm>
            <a:off x="533400" y="1127125"/>
            <a:ext cx="3810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</a:rPr>
              <a:t>AMARYLLIDACEAE</a:t>
            </a:r>
            <a:endParaRPr lang="nl-NL" sz="2000" b="1">
              <a:solidFill>
                <a:srgbClr val="99CC00"/>
              </a:solidFill>
            </a:endParaRPr>
          </a:p>
        </p:txBody>
      </p:sp>
      <p:sp>
        <p:nvSpPr>
          <p:cNvPr id="975879" name="Text Box 7"/>
          <p:cNvSpPr txBox="1">
            <a:spLocks noChangeArrowheads="1"/>
          </p:cNvSpPr>
          <p:nvPr/>
        </p:nvSpPr>
        <p:spPr bwMode="auto">
          <a:xfrm>
            <a:off x="1619250" y="6092825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>
                <a:solidFill>
                  <a:srgbClr val="FF6600"/>
                </a:solidFill>
              </a:rPr>
              <a:t>Hoofd aan hoofd</a:t>
            </a:r>
          </a:p>
        </p:txBody>
      </p:sp>
      <p:pic>
        <p:nvPicPr>
          <p:cNvPr id="975883" name="Picture 11" descr="IMG_8252%20Nat%20tete%20a%20tet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875" y="981075"/>
            <a:ext cx="5472113" cy="4868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88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5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5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5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5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58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5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5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5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74" grpId="0" autoUpdateAnimBg="0"/>
      <p:bldP spid="975875" grpId="0" autoUpdateAnimBg="0"/>
      <p:bldP spid="975877" grpId="0" autoUpdateAnimBg="0"/>
      <p:bldP spid="975879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Ranunculus asiaticus</a:t>
            </a:r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125538"/>
            <a:ext cx="6335713" cy="477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4" name="Text Box 4"/>
          <p:cNvSpPr txBox="1">
            <a:spLocks noChangeArrowheads="1"/>
          </p:cNvSpPr>
          <p:nvPr/>
        </p:nvSpPr>
        <p:spPr bwMode="auto">
          <a:xfrm>
            <a:off x="395288" y="59499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400">
                <a:solidFill>
                  <a:srgbClr val="333399"/>
                </a:solidFill>
                <a:latin typeface="Times New Roman" pitchFamily="18" charset="0"/>
              </a:rPr>
              <a:t>ranonkel</a:t>
            </a:r>
            <a:endParaRPr lang="nl-NL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uit Azië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RANUNCULACEAE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2463629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autoUpdateAnimBg="0"/>
      <p:bldP spid="71684" grpId="0" autoUpdateAnimBg="0"/>
      <p:bldP spid="71685" grpId="0" autoUpdateAnimBg="0"/>
      <p:bldP spid="71686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Syringa vulgaris</a:t>
            </a:r>
          </a:p>
        </p:txBody>
      </p:sp>
      <p:pic>
        <p:nvPicPr>
          <p:cNvPr id="934928" name="Picture 16" descr="Syringa%20vulgaris%20(Gartenflieder)_0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48038" y="1773238"/>
            <a:ext cx="5321300" cy="3990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34916" name="Text Box 4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>
                <a:solidFill>
                  <a:schemeClr val="accent2"/>
                </a:solidFill>
              </a:rPr>
              <a:t>sering</a:t>
            </a:r>
            <a:endParaRPr lang="nl-NL"/>
          </a:p>
        </p:txBody>
      </p:sp>
      <p:sp>
        <p:nvSpPr>
          <p:cNvPr id="934917" name="Text Box 5"/>
          <p:cNvSpPr txBox="1">
            <a:spLocks noChangeArrowheads="1"/>
          </p:cNvSpPr>
          <p:nvPr/>
        </p:nvSpPr>
        <p:spPr bwMode="auto">
          <a:xfrm>
            <a:off x="304800" y="59436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nl-NL">
                <a:solidFill>
                  <a:srgbClr val="FF6600"/>
                </a:solidFill>
              </a:rPr>
              <a:t>Algemeen voorkomend</a:t>
            </a:r>
          </a:p>
        </p:txBody>
      </p:sp>
      <p:pic>
        <p:nvPicPr>
          <p:cNvPr id="934931" name="Picture 19" descr="syringa_vulgaris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268413"/>
            <a:ext cx="2628900" cy="39766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85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4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4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4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4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4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4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4914" grpId="0" autoUpdateAnimBg="0"/>
      <p:bldP spid="934916" grpId="0" autoUpdateAnimBg="0"/>
      <p:bldP spid="93491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Campanula glomerata</a:t>
            </a:r>
          </a:p>
        </p:txBody>
      </p:sp>
      <p:pic>
        <p:nvPicPr>
          <p:cNvPr id="41987" name="Picture 8" descr="bbh_htm_util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3573463"/>
            <a:ext cx="2143125" cy="2143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988" name="Picture 3" descr="campanula_glomerata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268413"/>
            <a:ext cx="3949700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9252" name="Text Box 4"/>
          <p:cNvSpPr txBox="1">
            <a:spLocks noChangeArrowheads="1"/>
          </p:cNvSpPr>
          <p:nvPr/>
        </p:nvSpPr>
        <p:spPr bwMode="auto">
          <a:xfrm>
            <a:off x="539750" y="59499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smtClean="0">
                <a:solidFill>
                  <a:srgbClr val="3333CC"/>
                </a:solidFill>
              </a:rPr>
              <a:t>kluwenklokje</a:t>
            </a:r>
            <a:endParaRPr lang="nl-NL" smtClean="0">
              <a:solidFill>
                <a:srgbClr val="000000"/>
              </a:solidFill>
            </a:endParaRPr>
          </a:p>
        </p:txBody>
      </p:sp>
      <p:sp>
        <p:nvSpPr>
          <p:cNvPr id="949253" name="Text Box 5"/>
          <p:cNvSpPr txBox="1">
            <a:spLocks noChangeArrowheads="1"/>
          </p:cNvSpPr>
          <p:nvPr/>
        </p:nvSpPr>
        <p:spPr bwMode="auto">
          <a:xfrm>
            <a:off x="1547813" y="594995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smtClean="0">
                <a:solidFill>
                  <a:srgbClr val="FF6600"/>
                </a:solidFill>
              </a:rPr>
              <a:t>opeen gehoopt</a:t>
            </a:r>
          </a:p>
        </p:txBody>
      </p:sp>
      <p:sp>
        <p:nvSpPr>
          <p:cNvPr id="949254" name="Text Box 6"/>
          <p:cNvSpPr txBox="1">
            <a:spLocks noChangeArrowheads="1"/>
          </p:cNvSpPr>
          <p:nvPr/>
        </p:nvSpPr>
        <p:spPr bwMode="auto">
          <a:xfrm>
            <a:off x="533400" y="1127125"/>
            <a:ext cx="381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sz="2000" b="1" smtClean="0">
                <a:solidFill>
                  <a:srgbClr val="FF0000"/>
                </a:solidFill>
              </a:rPr>
              <a:t>CAMPANULACEAE</a:t>
            </a:r>
            <a:endParaRPr lang="nl-NL" sz="2000" b="1" smtClean="0">
              <a:solidFill>
                <a:srgbClr val="99CC00"/>
              </a:solidFill>
            </a:endParaRPr>
          </a:p>
        </p:txBody>
      </p:sp>
      <p:pic>
        <p:nvPicPr>
          <p:cNvPr id="41992" name="Picture 11" descr="bbh_htm_utils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268413"/>
            <a:ext cx="2143125" cy="2143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406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9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9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9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9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9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9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9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49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250" grpId="0" autoUpdateAnimBg="0"/>
      <p:bldP spid="949252" grpId="0" autoUpdateAnimBg="0"/>
      <p:bldP spid="949253" grpId="0" autoUpdateAnimBg="0"/>
      <p:bldP spid="949254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Tulipa cultivars</a:t>
            </a:r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68413"/>
            <a:ext cx="406876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341438"/>
            <a:ext cx="3097212" cy="504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228600" y="548640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400">
                <a:solidFill>
                  <a:srgbClr val="333399"/>
                </a:solidFill>
                <a:latin typeface="Times New Roman" pitchFamily="18" charset="0"/>
              </a:rPr>
              <a:t>tulp</a:t>
            </a:r>
            <a:endParaRPr lang="nl-NL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533400" y="990600"/>
            <a:ext cx="3810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nl-NL" sz="2000" b="1">
                <a:solidFill>
                  <a:srgbClr val="FF0000"/>
                </a:solidFill>
                <a:latin typeface="Times New Roman" pitchFamily="18" charset="0"/>
              </a:rPr>
              <a:t>LILIACEAE</a:t>
            </a:r>
            <a:endParaRPr lang="nl-NL" sz="2000" b="1">
              <a:solidFill>
                <a:srgbClr val="99CC00"/>
              </a:solidFill>
              <a:latin typeface="Times New Roman" pitchFamily="18" charset="0"/>
            </a:endParaRPr>
          </a:p>
        </p:txBody>
      </p:sp>
      <p:sp>
        <p:nvSpPr>
          <p:cNvPr id="89095" name="Text Box 7"/>
          <p:cNvSpPr txBox="1">
            <a:spLocks noChangeArrowheads="1"/>
          </p:cNvSpPr>
          <p:nvPr/>
        </p:nvSpPr>
        <p:spPr bwMode="auto">
          <a:xfrm>
            <a:off x="457200" y="609600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nl-NL" sz="2400">
                <a:solidFill>
                  <a:srgbClr val="FF6600"/>
                </a:solidFill>
                <a:latin typeface="Times New Roman" pitchFamily="18" charset="0"/>
              </a:rPr>
              <a:t>cultuurvariëteit</a:t>
            </a:r>
          </a:p>
        </p:txBody>
      </p:sp>
    </p:spTree>
    <p:extLst>
      <p:ext uri="{BB962C8B-B14F-4D97-AF65-F5344CB8AC3E}">
        <p14:creationId xmlns:p14="http://schemas.microsoft.com/office/powerpoint/2010/main" val="160238488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autoUpdateAnimBg="0"/>
      <p:bldP spid="89093" grpId="0" autoUpdateAnimBg="0"/>
      <p:bldP spid="89094" grpId="0" autoUpdateAnimBg="0"/>
      <p:bldP spid="89095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nl-NL">
                <a:solidFill>
                  <a:schemeClr val="accent2"/>
                </a:solidFill>
              </a:rPr>
              <a:t>Viburnum opulus ‘Roseum’</a:t>
            </a:r>
          </a:p>
        </p:txBody>
      </p:sp>
      <p:pic>
        <p:nvPicPr>
          <p:cNvPr id="941064" name="Picture 8" descr="ViburnumopulusRoseu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2420938"/>
            <a:ext cx="4175125" cy="3132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41067" name="Picture 11" descr="Boule de neige, Viorne obier, Viburnum opul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2276475"/>
            <a:ext cx="3384550" cy="3384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1069" name="Text Box 13"/>
          <p:cNvSpPr txBox="1">
            <a:spLocks noChangeArrowheads="1"/>
          </p:cNvSpPr>
          <p:nvPr/>
        </p:nvSpPr>
        <p:spPr bwMode="auto">
          <a:xfrm>
            <a:off x="250825" y="5805488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NL">
                <a:solidFill>
                  <a:schemeClr val="accent2"/>
                </a:solidFill>
              </a:rPr>
              <a:t>          sneeuwbal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25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1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1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1058" grpId="0" autoUpdateAnimBg="0"/>
      <p:bldP spid="941069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6035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Campanula persicifolia </a:t>
            </a:r>
          </a:p>
        </p:txBody>
      </p:sp>
      <p:pic>
        <p:nvPicPr>
          <p:cNvPr id="43011" name="Picture 16" descr="Campanula%20persicifolia%2054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413" y="1341438"/>
            <a:ext cx="2846387" cy="4535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48228" name="Text Box 4"/>
          <p:cNvSpPr txBox="1">
            <a:spLocks noChangeArrowheads="1"/>
          </p:cNvSpPr>
          <p:nvPr/>
        </p:nvSpPr>
        <p:spPr bwMode="auto">
          <a:xfrm>
            <a:off x="684213" y="6021388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smtClean="0">
                <a:solidFill>
                  <a:srgbClr val="3333CC"/>
                </a:solidFill>
              </a:rPr>
              <a:t>Prachtklokje </a:t>
            </a:r>
            <a:endParaRPr lang="nl-NL" smtClean="0">
              <a:solidFill>
                <a:srgbClr val="000000"/>
              </a:solidFill>
            </a:endParaRPr>
          </a:p>
        </p:txBody>
      </p:sp>
      <p:sp>
        <p:nvSpPr>
          <p:cNvPr id="948230" name="Text Box 6"/>
          <p:cNvSpPr txBox="1">
            <a:spLocks noChangeArrowheads="1"/>
          </p:cNvSpPr>
          <p:nvPr/>
        </p:nvSpPr>
        <p:spPr bwMode="auto">
          <a:xfrm>
            <a:off x="533400" y="1127125"/>
            <a:ext cx="381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sz="2000" b="1" smtClean="0">
                <a:solidFill>
                  <a:srgbClr val="FF0000"/>
                </a:solidFill>
              </a:rPr>
              <a:t>CAMPANULACEAE</a:t>
            </a:r>
            <a:endParaRPr lang="nl-NL" sz="2000" b="1" smtClean="0">
              <a:solidFill>
                <a:srgbClr val="99CC00"/>
              </a:solidFill>
            </a:endParaRPr>
          </a:p>
        </p:txBody>
      </p:sp>
      <p:pic>
        <p:nvPicPr>
          <p:cNvPr id="43014" name="Picture 19" descr="Campanula%20persicifolia%20'Alba'%205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00713" y="1341438"/>
            <a:ext cx="3028950" cy="4535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366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48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48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4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8226" grpId="0" autoUpdateAnimBg="0"/>
      <p:bldP spid="948228" grpId="0" autoUpdateAnimBg="0"/>
      <p:bldP spid="948230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42988" y="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Campanula medium</a:t>
            </a:r>
          </a:p>
        </p:txBody>
      </p:sp>
      <p:pic>
        <p:nvPicPr>
          <p:cNvPr id="44035" name="Picture 1034" descr="bbh_htm_util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1341438"/>
            <a:ext cx="2143125" cy="2143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5076" name="Text Box 1028"/>
          <p:cNvSpPr txBox="1">
            <a:spLocks noChangeArrowheads="1"/>
          </p:cNvSpPr>
          <p:nvPr/>
        </p:nvSpPr>
        <p:spPr bwMode="auto">
          <a:xfrm>
            <a:off x="468313" y="6021388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smtClean="0">
                <a:solidFill>
                  <a:srgbClr val="3333CC"/>
                </a:solidFill>
              </a:rPr>
              <a:t>klokjesbloem</a:t>
            </a:r>
            <a:endParaRPr lang="nl-NL" smtClean="0">
              <a:solidFill>
                <a:srgbClr val="000000"/>
              </a:solidFill>
            </a:endParaRPr>
          </a:p>
        </p:txBody>
      </p:sp>
      <p:pic>
        <p:nvPicPr>
          <p:cNvPr id="44037" name="Picture 103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268413"/>
            <a:ext cx="4197350" cy="452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5079" name="Text Box 1031"/>
          <p:cNvSpPr txBox="1">
            <a:spLocks noChangeArrowheads="1"/>
          </p:cNvSpPr>
          <p:nvPr/>
        </p:nvSpPr>
        <p:spPr bwMode="auto">
          <a:xfrm>
            <a:off x="533400" y="1127125"/>
            <a:ext cx="381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sz="2000" b="1" smtClean="0">
                <a:solidFill>
                  <a:srgbClr val="FF0000"/>
                </a:solidFill>
              </a:rPr>
              <a:t>CAMPANULACEAE</a:t>
            </a:r>
            <a:endParaRPr lang="nl-NL" sz="2000" b="1" smtClean="0">
              <a:solidFill>
                <a:srgbClr val="99CC00"/>
              </a:solidFill>
            </a:endParaRPr>
          </a:p>
        </p:txBody>
      </p:sp>
      <p:sp>
        <p:nvSpPr>
          <p:cNvPr id="515080" name="Text Box 1032"/>
          <p:cNvSpPr txBox="1">
            <a:spLocks noChangeArrowheads="1"/>
          </p:cNvSpPr>
          <p:nvPr/>
        </p:nvSpPr>
        <p:spPr bwMode="auto">
          <a:xfrm>
            <a:off x="971550" y="6021388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nl-NL" smtClean="0">
                <a:solidFill>
                  <a:srgbClr val="FF6600"/>
                </a:solidFill>
              </a:rPr>
              <a:t>de middelste</a:t>
            </a:r>
          </a:p>
        </p:txBody>
      </p:sp>
      <p:pic>
        <p:nvPicPr>
          <p:cNvPr id="44040" name="Picture 1037" descr="bbh_htm_utils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3716338"/>
            <a:ext cx="2143125" cy="2143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550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5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5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5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5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5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5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5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5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74" grpId="0" autoUpdateAnimBg="0"/>
      <p:bldP spid="515076" grpId="0" autoUpdateAnimBg="0"/>
      <p:bldP spid="515079" grpId="0" autoUpdateAnimBg="0"/>
      <p:bldP spid="51508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Carthamus tinctorius</a:t>
            </a:r>
          </a:p>
        </p:txBody>
      </p:sp>
      <p:pic>
        <p:nvPicPr>
          <p:cNvPr id="45059" name="Picture 10" descr="carttin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628775"/>
            <a:ext cx="3006725" cy="3816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29060" name="Text Box 4"/>
          <p:cNvSpPr txBox="1">
            <a:spLocks noChangeArrowheads="1"/>
          </p:cNvSpPr>
          <p:nvPr/>
        </p:nvSpPr>
        <p:spPr bwMode="auto">
          <a:xfrm>
            <a:off x="900113" y="59499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>
                <a:solidFill>
                  <a:schemeClr val="accent2"/>
                </a:solidFill>
              </a:rPr>
              <a:t>saffloer</a:t>
            </a:r>
            <a:endParaRPr lang="nl-NL"/>
          </a:p>
        </p:txBody>
      </p:sp>
      <p:sp>
        <p:nvSpPr>
          <p:cNvPr id="429061" name="Text Box 5"/>
          <p:cNvSpPr txBox="1">
            <a:spLocks noChangeArrowheads="1"/>
          </p:cNvSpPr>
          <p:nvPr/>
        </p:nvSpPr>
        <p:spPr bwMode="auto">
          <a:xfrm>
            <a:off x="1116013" y="594995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>
                <a:solidFill>
                  <a:srgbClr val="FF6600"/>
                </a:solidFill>
              </a:rPr>
              <a:t>verfstoffen leverend</a:t>
            </a:r>
          </a:p>
        </p:txBody>
      </p:sp>
      <p:sp>
        <p:nvSpPr>
          <p:cNvPr id="429062" name="Text Box 6"/>
          <p:cNvSpPr txBox="1">
            <a:spLocks noChangeArrowheads="1"/>
          </p:cNvSpPr>
          <p:nvPr/>
        </p:nvSpPr>
        <p:spPr bwMode="auto">
          <a:xfrm>
            <a:off x="533400" y="1127125"/>
            <a:ext cx="381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</a:rPr>
              <a:t>ASTERACEAE</a:t>
            </a:r>
            <a:endParaRPr lang="nl-NL" sz="2000" b="1">
              <a:solidFill>
                <a:srgbClr val="99CC00"/>
              </a:solidFill>
            </a:endParaRPr>
          </a:p>
        </p:txBody>
      </p:sp>
      <p:pic>
        <p:nvPicPr>
          <p:cNvPr id="45063" name="Picture 14" descr="27347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1484313"/>
            <a:ext cx="3159125" cy="4319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63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9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9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9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9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9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9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9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9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58" grpId="0" autoUpdateAnimBg="0"/>
      <p:bldP spid="429060" grpId="0" autoUpdateAnimBg="0"/>
      <p:bldP spid="429061" grpId="0" autoUpdateAnimBg="0"/>
      <p:bldP spid="42906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60350"/>
            <a:ext cx="7773987" cy="1143000"/>
          </a:xfrm>
        </p:spPr>
        <p:txBody>
          <a:bodyPr/>
          <a:lstStyle/>
          <a:p>
            <a:pPr algn="l" eaLnBrk="1" hangingPunct="1"/>
            <a:r>
              <a:rPr lang="nl-NL" smtClean="0">
                <a:solidFill>
                  <a:schemeClr val="accent2"/>
                </a:solidFill>
              </a:rPr>
              <a:t>Celosia argentea ‘Cristata Groep’</a:t>
            </a:r>
          </a:p>
        </p:txBody>
      </p:sp>
      <p:pic>
        <p:nvPicPr>
          <p:cNvPr id="46083" name="Picture 3" descr="Celosia-P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773238"/>
            <a:ext cx="3724275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9732" name="Text Box 4"/>
          <p:cNvSpPr txBox="1">
            <a:spLocks noChangeArrowheads="1"/>
          </p:cNvSpPr>
          <p:nvPr/>
        </p:nvSpPr>
        <p:spPr bwMode="auto">
          <a:xfrm>
            <a:off x="755650" y="59499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>
                <a:solidFill>
                  <a:schemeClr val="accent2"/>
                </a:solidFill>
              </a:rPr>
              <a:t>hanekam</a:t>
            </a:r>
            <a:endParaRPr lang="nl-NL"/>
          </a:p>
        </p:txBody>
      </p:sp>
      <p:sp>
        <p:nvSpPr>
          <p:cNvPr id="329733" name="Text Box 5"/>
          <p:cNvSpPr txBox="1">
            <a:spLocks noChangeArrowheads="1"/>
          </p:cNvSpPr>
          <p:nvPr/>
        </p:nvSpPr>
        <p:spPr bwMode="auto">
          <a:xfrm>
            <a:off x="2771775" y="594995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>
                <a:solidFill>
                  <a:srgbClr val="FF6600"/>
                </a:solidFill>
              </a:rPr>
              <a:t>zilverwit, met kam</a:t>
            </a:r>
          </a:p>
        </p:txBody>
      </p:sp>
      <p:sp>
        <p:nvSpPr>
          <p:cNvPr id="329734" name="Text Box 6"/>
          <p:cNvSpPr txBox="1">
            <a:spLocks noChangeArrowheads="1"/>
          </p:cNvSpPr>
          <p:nvPr/>
        </p:nvSpPr>
        <p:spPr bwMode="auto">
          <a:xfrm>
            <a:off x="533400" y="1127125"/>
            <a:ext cx="381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</a:rPr>
              <a:t>AMARANTHACEAE</a:t>
            </a:r>
            <a:endParaRPr lang="nl-NL" sz="2000" b="1">
              <a:solidFill>
                <a:srgbClr val="99CC00"/>
              </a:solidFill>
            </a:endParaRPr>
          </a:p>
        </p:txBody>
      </p:sp>
      <p:pic>
        <p:nvPicPr>
          <p:cNvPr id="46087" name="Picture 3" descr="Celiosa%20Argentea%20Cristata%20Groep%20%27Act%20Carly%27%20%20(L)_tcm17-1794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773238"/>
            <a:ext cx="3598862" cy="3743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482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9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9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9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0" grpId="0" autoUpdateAnimBg="0"/>
      <p:bldP spid="329732" grpId="0" autoUpdateAnimBg="0"/>
      <p:bldP spid="329733" grpId="0" autoUpdateAnimBg="0"/>
      <p:bldP spid="32973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188913"/>
            <a:ext cx="8207375" cy="1143000"/>
          </a:xfrm>
        </p:spPr>
        <p:txBody>
          <a:bodyPr/>
          <a:lstStyle/>
          <a:p>
            <a:pPr algn="l" eaLnBrk="1" hangingPunct="1"/>
            <a:r>
              <a:rPr lang="nl-NL" smtClean="0">
                <a:solidFill>
                  <a:schemeClr val="accent2"/>
                </a:solidFill>
              </a:rPr>
              <a:t>Celosia argentea ‘Plumosa Groep’</a:t>
            </a:r>
          </a:p>
        </p:txBody>
      </p:sp>
      <p:pic>
        <p:nvPicPr>
          <p:cNvPr id="47107" name="Picture 9" descr="bbh_htm_util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35150" y="3644900"/>
            <a:ext cx="2143125" cy="2143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08" name="Picture 12" descr="bbh_htm_util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1341438"/>
            <a:ext cx="1981200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0756" name="Text Box 4"/>
          <p:cNvSpPr txBox="1">
            <a:spLocks noChangeArrowheads="1"/>
          </p:cNvSpPr>
          <p:nvPr/>
        </p:nvSpPr>
        <p:spPr bwMode="auto">
          <a:xfrm>
            <a:off x="1116013" y="59499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>
                <a:solidFill>
                  <a:schemeClr val="accent2"/>
                </a:solidFill>
              </a:rPr>
              <a:t>pluimhanekam</a:t>
            </a:r>
            <a:endParaRPr lang="nl-NL"/>
          </a:p>
        </p:txBody>
      </p:sp>
      <p:sp>
        <p:nvSpPr>
          <p:cNvPr id="330757" name="Text Box 5"/>
          <p:cNvSpPr txBox="1">
            <a:spLocks noChangeArrowheads="1"/>
          </p:cNvSpPr>
          <p:nvPr/>
        </p:nvSpPr>
        <p:spPr bwMode="auto">
          <a:xfrm>
            <a:off x="3276600" y="594995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>
                <a:solidFill>
                  <a:srgbClr val="FF6600"/>
                </a:solidFill>
              </a:rPr>
              <a:t>zilverwit, met pluim</a:t>
            </a:r>
          </a:p>
        </p:txBody>
      </p:sp>
      <p:sp>
        <p:nvSpPr>
          <p:cNvPr id="330758" name="Text Box 6"/>
          <p:cNvSpPr txBox="1">
            <a:spLocks noChangeArrowheads="1"/>
          </p:cNvSpPr>
          <p:nvPr/>
        </p:nvSpPr>
        <p:spPr bwMode="auto">
          <a:xfrm>
            <a:off x="533400" y="1127125"/>
            <a:ext cx="3810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</a:rPr>
              <a:t>AMARANTHACEAE</a:t>
            </a:r>
            <a:endParaRPr lang="nl-NL" sz="2000" b="1">
              <a:solidFill>
                <a:srgbClr val="99CC00"/>
              </a:solidFill>
            </a:endParaRPr>
          </a:p>
        </p:txBody>
      </p:sp>
      <p:pic>
        <p:nvPicPr>
          <p:cNvPr id="47112" name="Picture 15" descr="bbh_htm_util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1484313"/>
            <a:ext cx="3960812" cy="39608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206187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0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0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0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0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0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0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0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0754" grpId="0" autoUpdateAnimBg="0"/>
      <p:bldP spid="330756" grpId="0" autoUpdateAnimBg="0"/>
      <p:bldP spid="330757" grpId="0" autoUpdateAnimBg="0"/>
      <p:bldP spid="33075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7772400" cy="1143000"/>
          </a:xfrm>
        </p:spPr>
        <p:txBody>
          <a:bodyPr/>
          <a:lstStyle/>
          <a:p>
            <a:pPr algn="r" eaLnBrk="1" hangingPunct="1"/>
            <a:r>
              <a:rPr lang="nl-NL" smtClean="0">
                <a:solidFill>
                  <a:schemeClr val="accent2"/>
                </a:solidFill>
              </a:rPr>
              <a:t>Centaurea cyanus</a:t>
            </a:r>
          </a:p>
        </p:txBody>
      </p:sp>
      <p:pic>
        <p:nvPicPr>
          <p:cNvPr id="48131" name="Picture 3" descr="centaurea%20cyanus-korenbloem-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196975"/>
            <a:ext cx="6172200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084" name="Text Box 4"/>
          <p:cNvSpPr txBox="1">
            <a:spLocks noChangeArrowheads="1"/>
          </p:cNvSpPr>
          <p:nvPr/>
        </p:nvSpPr>
        <p:spPr bwMode="auto">
          <a:xfrm>
            <a:off x="539750" y="5949950"/>
            <a:ext cx="647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>
                <a:solidFill>
                  <a:schemeClr val="accent2"/>
                </a:solidFill>
              </a:rPr>
              <a:t>korenbloem</a:t>
            </a:r>
            <a:endParaRPr lang="nl-NL"/>
          </a:p>
        </p:txBody>
      </p:sp>
      <p:sp>
        <p:nvSpPr>
          <p:cNvPr id="430085" name="Text Box 5"/>
          <p:cNvSpPr txBox="1">
            <a:spLocks noChangeArrowheads="1"/>
          </p:cNvSpPr>
          <p:nvPr/>
        </p:nvSpPr>
        <p:spPr bwMode="auto">
          <a:xfrm>
            <a:off x="684213" y="5949950"/>
            <a:ext cx="434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nl-NL">
                <a:solidFill>
                  <a:srgbClr val="FF6600"/>
                </a:solidFill>
              </a:rPr>
              <a:t>donkerblauw</a:t>
            </a:r>
          </a:p>
        </p:txBody>
      </p:sp>
      <p:sp>
        <p:nvSpPr>
          <p:cNvPr id="430086" name="Text Box 6"/>
          <p:cNvSpPr txBox="1">
            <a:spLocks noChangeArrowheads="1"/>
          </p:cNvSpPr>
          <p:nvPr/>
        </p:nvSpPr>
        <p:spPr bwMode="auto">
          <a:xfrm>
            <a:off x="533400" y="1127125"/>
            <a:ext cx="381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l-NL" sz="2000" b="1">
                <a:solidFill>
                  <a:srgbClr val="FF0000"/>
                </a:solidFill>
              </a:rPr>
              <a:t>ASTERACEAE</a:t>
            </a:r>
            <a:endParaRPr lang="nl-NL" sz="2000" b="1">
              <a:solidFill>
                <a:srgbClr val="99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32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2" grpId="0" autoUpdateAnimBg="0"/>
      <p:bldP spid="430084" grpId="0" autoUpdateAnimBg="0"/>
      <p:bldP spid="430085" grpId="0" autoUpdateAnimBg="0"/>
      <p:bldP spid="430086" grpId="0" autoUpdateAnimBg="0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198</Words>
  <Application>Microsoft Office PowerPoint</Application>
  <PresentationFormat>Diavoorstelling (4:3)</PresentationFormat>
  <Paragraphs>113</Paragraphs>
  <Slides>31</Slides>
  <Notes>0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3" baseType="lpstr">
      <vt:lpstr>Kantoorthema</vt:lpstr>
      <vt:lpstr>Photo Editor-foto</vt:lpstr>
      <vt:lpstr>Calendula officinalis</vt:lpstr>
      <vt:lpstr>Campanula carpatica</vt:lpstr>
      <vt:lpstr>Campanula glomerata</vt:lpstr>
      <vt:lpstr>Campanula persicifolia </vt:lpstr>
      <vt:lpstr>Campanula medium</vt:lpstr>
      <vt:lpstr>Carthamus tinctorius</vt:lpstr>
      <vt:lpstr>Celosia argentea ‘Cristata Groep’</vt:lpstr>
      <vt:lpstr>Celosia argentea ‘Plumosa Groep’</vt:lpstr>
      <vt:lpstr>Centaurea cyanus</vt:lpstr>
      <vt:lpstr>Cestrum cultivars</vt:lpstr>
      <vt:lpstr>Chamelaucium uncinatum</vt:lpstr>
      <vt:lpstr>Chelone obliqua</vt:lpstr>
      <vt:lpstr>Chrysanthemum (Indicum Groep)</vt:lpstr>
      <vt:lpstr>Consolida (syn. Delphinium ajacis)</vt:lpstr>
      <vt:lpstr>Convallaria majalis</vt:lpstr>
      <vt:lpstr>Crocus cultivars</vt:lpstr>
      <vt:lpstr>Cymbidium cultivars</vt:lpstr>
      <vt:lpstr>Dianthus (Caryophyllus Groep)</vt:lpstr>
      <vt:lpstr>Euphorbia fulgens</vt:lpstr>
      <vt:lpstr>Helleborus foetidus</vt:lpstr>
      <vt:lpstr>Helleborus niger</vt:lpstr>
      <vt:lpstr>Hippeastrum gracilis</vt:lpstr>
      <vt:lpstr>Hyacinthus orientalis</vt:lpstr>
      <vt:lpstr>Iris (Hollandica Groep)</vt:lpstr>
      <vt:lpstr>Muscari armeniacum</vt:lpstr>
      <vt:lpstr>Narcissus carlton</vt:lpstr>
      <vt:lpstr>Narcissus Tête-à-Tête</vt:lpstr>
      <vt:lpstr>Ranunculus asiaticus</vt:lpstr>
      <vt:lpstr>Syringa vulgaris</vt:lpstr>
      <vt:lpstr>Tulipa cultivars</vt:lpstr>
      <vt:lpstr>Viburnum opulus ‘Roseum’</vt:lpstr>
    </vt:vector>
  </TitlesOfParts>
  <Company>AOC Oost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Calendula officinalis</dc:title>
  <dc:creator>Bianca Harink</dc:creator>
  <cp:lastModifiedBy>Bianca Harink</cp:lastModifiedBy>
  <cp:revision>1</cp:revision>
  <dcterms:created xsi:type="dcterms:W3CDTF">2013-04-03T07:07:37Z</dcterms:created>
  <dcterms:modified xsi:type="dcterms:W3CDTF">2013-04-03T07:08:36Z</dcterms:modified>
</cp:coreProperties>
</file>